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12192000"/>
  <p:notesSz cx="9144000" cy="6858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3354" y="-90"/>
      </p:cViewPr>
      <p:guideLst>
        <p:guide orient="horz" pos="384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26FBE848-EB09-457E-92CD-1079774A5854}" type="datetimeFigureOut">
              <a:rPr lang="fr-FR" smtClean="0"/>
              <a:t>06/07/2018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3230500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6FBE848-EB09-457E-92CD-1079774A5854}" type="datetimeFigureOut">
              <a:rPr lang="fr-FR" smtClean="0"/>
              <a:t>06/07/2018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313223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6FBE848-EB09-457E-92CD-1079774A5854}" type="datetimeFigureOut">
              <a:rPr lang="fr-FR" smtClean="0"/>
              <a:t>06/07/2018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2741327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26FBE848-EB09-457E-92CD-1079774A5854}" type="datetimeFigureOut">
              <a:rPr lang="fr-FR" smtClean="0"/>
              <a:t>06/07/2018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3625241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26FBE848-EB09-457E-92CD-1079774A5854}" type="datetimeFigureOut">
              <a:rPr lang="fr-FR" smtClean="0"/>
              <a:t>06/07/2018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3472254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26FBE848-EB09-457E-92CD-1079774A5854}" type="datetimeFigureOut">
              <a:rPr lang="fr-FR" smtClean="0"/>
              <a:t>06/07/2018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14579050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472381" y="4453467"/>
            <a:ext cx="2901255" cy="65503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471863" y="4453467"/>
            <a:ext cx="2915543" cy="65503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26FBE848-EB09-457E-92CD-1079774A5854}" type="datetimeFigureOut">
              <a:rPr lang="fr-FR" smtClean="0"/>
              <a:t>06/07/2018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2189402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26FBE848-EB09-457E-92CD-1079774A5854}" type="datetimeFigureOut">
              <a:rPr lang="fr-FR" smtClean="0"/>
              <a:t>06/07/2018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1630656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BE848-EB09-457E-92CD-1079774A5854}" type="datetimeFigureOut">
              <a:rPr lang="fr-FR" smtClean="0"/>
              <a:t>06/07/2018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3452953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6FBE848-EB09-457E-92CD-1079774A5854}" type="datetimeFigureOut">
              <a:rPr lang="fr-FR" smtClean="0"/>
              <a:t>06/07/2018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1678164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26FBE848-EB09-457E-92CD-1079774A5854}" type="datetimeFigureOut">
              <a:rPr lang="fr-FR" smtClean="0"/>
              <a:t>06/07/2018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FC5878B2-F733-4FDD-B392-C85BD8FA5ACE}" type="slidenum">
              <a:rPr lang="fr-FR" smtClean="0"/>
              <a:t>‹N°›</a:t>
            </a:fld>
            <a:endParaRPr lang="fr-FR"/>
          </a:p>
        </p:txBody>
      </p:sp>
    </p:spTree>
    <p:extLst>
      <p:ext uri="{BB962C8B-B14F-4D97-AF65-F5344CB8AC3E}">
        <p14:creationId xmlns:p14="http://schemas.microsoft.com/office/powerpoint/2010/main" val="1702948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26FBE848-EB09-457E-92CD-1079774A5854}" type="datetimeFigureOut">
              <a:rPr lang="fr-FR" smtClean="0"/>
              <a:t>06/07/2018</a:t>
            </a:fld>
            <a:endParaRPr lang="fr-FR"/>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FC5878B2-F733-4FDD-B392-C85BD8FA5ACE}" type="slidenum">
              <a:rPr lang="fr-FR" smtClean="0"/>
              <a:t>‹N°›</a:t>
            </a:fld>
            <a:endParaRPr lang="fr-FR"/>
          </a:p>
        </p:txBody>
      </p:sp>
    </p:spTree>
    <p:extLst>
      <p:ext uri="{BB962C8B-B14F-4D97-AF65-F5344CB8AC3E}">
        <p14:creationId xmlns:p14="http://schemas.microsoft.com/office/powerpoint/2010/main" val="39340590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gif"/><Relationship Id="rId4" Type="http://schemas.openxmlformats.org/officeDocument/2006/relationships/image" Target="../media/image3.pn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à coins arrondis 16"/>
          <p:cNvSpPr/>
          <p:nvPr/>
        </p:nvSpPr>
        <p:spPr>
          <a:xfrm>
            <a:off x="142874" y="6833615"/>
            <a:ext cx="6516022" cy="2143733"/>
          </a:xfrm>
          <a:prstGeom prst="roundRect">
            <a:avLst/>
          </a:prstGeom>
          <a:no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ectangle à coins arrondis 19"/>
          <p:cNvSpPr/>
          <p:nvPr/>
        </p:nvSpPr>
        <p:spPr>
          <a:xfrm>
            <a:off x="142874" y="4462271"/>
            <a:ext cx="6534310" cy="1682497"/>
          </a:xfrm>
          <a:prstGeom prst="roundRect">
            <a:avLst/>
          </a:prstGeom>
          <a:no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ectangle à coins arrondis 15"/>
          <p:cNvSpPr/>
          <p:nvPr/>
        </p:nvSpPr>
        <p:spPr>
          <a:xfrm>
            <a:off x="1414272" y="4242815"/>
            <a:ext cx="4157472" cy="39014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Rectangle à coins arrondis 17"/>
          <p:cNvSpPr/>
          <p:nvPr/>
        </p:nvSpPr>
        <p:spPr>
          <a:xfrm>
            <a:off x="1420368" y="6638543"/>
            <a:ext cx="4157472" cy="39014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42873" y="4242816"/>
            <a:ext cx="6516023" cy="1754326"/>
          </a:xfrm>
          <a:prstGeom prst="rect">
            <a:avLst/>
          </a:prstGeom>
          <a:noFill/>
        </p:spPr>
        <p:txBody>
          <a:bodyPr wrap="square" rtlCol="0">
            <a:spAutoFit/>
          </a:bodyPr>
          <a:lstStyle/>
          <a:p>
            <a:pPr algn="ctr"/>
            <a:r>
              <a:rPr lang="fr-FR" b="1" dirty="0" smtClean="0">
                <a:solidFill>
                  <a:schemeClr val="bg1"/>
                </a:solidFill>
              </a:rPr>
              <a:t>Introduction</a:t>
            </a:r>
          </a:p>
          <a:p>
            <a:pPr algn="ctr"/>
            <a:endParaRPr lang="fr-FR" sz="1000" b="1" dirty="0" smtClean="0"/>
          </a:p>
          <a:p>
            <a:pPr algn="just"/>
            <a:r>
              <a:rPr lang="fr-FR" sz="1600" dirty="0" smtClean="0"/>
              <a:t>Pathologie fréquente, survenant le plus souvent entre 15 et 40 ans. Le traitement de référence est l’exérèse sans fermeture avec nécessité de soins infirmiers prolongés,</a:t>
            </a:r>
          </a:p>
          <a:p>
            <a:pPr algn="just"/>
            <a:r>
              <a:rPr lang="fr-FR" sz="1600" dirty="0" smtClean="0"/>
              <a:t>L’envoi de la pièce d’exérèse au laboratoire d’anatomopathologie a-t-elle un intérêt diagnostique ? A-t-elle un intérêt pronostique sur les récidives? </a:t>
            </a:r>
            <a:endParaRPr lang="fr-FR" sz="1600" dirty="0"/>
          </a:p>
        </p:txBody>
      </p:sp>
      <p:sp>
        <p:nvSpPr>
          <p:cNvPr id="6" name="Rectangle à coins arrondis 5"/>
          <p:cNvSpPr/>
          <p:nvPr/>
        </p:nvSpPr>
        <p:spPr>
          <a:xfrm>
            <a:off x="285749" y="1560576"/>
            <a:ext cx="6373148" cy="120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1315966"/>
          </a:xfrm>
          <a:prstGeom prst="rect">
            <a:avLst/>
          </a:prstGeom>
        </p:spPr>
      </p:pic>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0362" y="11157261"/>
            <a:ext cx="818535" cy="818535"/>
          </a:xfrm>
          <a:prstGeom prst="rect">
            <a:avLst/>
          </a:prstGeom>
        </p:spPr>
      </p:pic>
      <p:pic>
        <p:nvPicPr>
          <p:cNvPr id="1026" name="Picture 2" descr="registe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8218" y="2821864"/>
            <a:ext cx="894351" cy="1420951"/>
          </a:xfrm>
          <a:prstGeom prst="rect">
            <a:avLst/>
          </a:prstGeom>
        </p:spPr>
      </p:pic>
      <p:sp>
        <p:nvSpPr>
          <p:cNvPr id="5" name="ZoneTexte 4"/>
          <p:cNvSpPr txBox="1"/>
          <p:nvPr/>
        </p:nvSpPr>
        <p:spPr>
          <a:xfrm>
            <a:off x="1292352" y="2932305"/>
            <a:ext cx="5509156" cy="1200329"/>
          </a:xfrm>
          <a:prstGeom prst="rect">
            <a:avLst/>
          </a:prstGeom>
          <a:noFill/>
        </p:spPr>
        <p:txBody>
          <a:bodyPr wrap="square" rtlCol="0">
            <a:spAutoFit/>
          </a:bodyPr>
          <a:lstStyle/>
          <a:p>
            <a:r>
              <a:rPr lang="fr-FR" dirty="0"/>
              <a:t>M. H. </a:t>
            </a:r>
            <a:r>
              <a:rPr lang="fr-FR" dirty="0" smtClean="0"/>
              <a:t>Jean</a:t>
            </a:r>
            <a:r>
              <a:rPr lang="fr-FR" baseline="30000" dirty="0" smtClean="0"/>
              <a:t>1</a:t>
            </a:r>
            <a:r>
              <a:rPr lang="fr-FR" dirty="0" smtClean="0"/>
              <a:t>, </a:t>
            </a:r>
            <a:r>
              <a:rPr lang="fr-FR" dirty="0"/>
              <a:t>E. </a:t>
            </a:r>
            <a:r>
              <a:rPr lang="fr-FR" dirty="0" smtClean="0"/>
              <a:t>Abet</a:t>
            </a:r>
            <a:r>
              <a:rPr lang="fr-FR" baseline="30000" dirty="0"/>
              <a:t>1</a:t>
            </a:r>
            <a:r>
              <a:rPr lang="fr-FR" dirty="0" smtClean="0"/>
              <a:t>, </a:t>
            </a:r>
            <a:r>
              <a:rPr lang="fr-FR" dirty="0"/>
              <a:t>G. </a:t>
            </a:r>
            <a:r>
              <a:rPr lang="fr-FR" dirty="0" smtClean="0"/>
              <a:t>Boulanger</a:t>
            </a:r>
            <a:r>
              <a:rPr lang="fr-FR" baseline="30000" dirty="0"/>
              <a:t>1</a:t>
            </a:r>
            <a:r>
              <a:rPr lang="fr-FR" dirty="0" smtClean="0"/>
              <a:t>, </a:t>
            </a:r>
            <a:r>
              <a:rPr lang="fr-FR" dirty="0"/>
              <a:t>A. G. </a:t>
            </a:r>
            <a:r>
              <a:rPr lang="fr-FR" dirty="0" smtClean="0"/>
              <a:t>Brau-Weber</a:t>
            </a:r>
            <a:r>
              <a:rPr lang="fr-FR" baseline="30000" dirty="0"/>
              <a:t>1</a:t>
            </a:r>
            <a:r>
              <a:rPr lang="fr-FR" dirty="0" smtClean="0"/>
              <a:t>,</a:t>
            </a:r>
          </a:p>
          <a:p>
            <a:r>
              <a:rPr lang="fr-FR" dirty="0" smtClean="0"/>
              <a:t>F</a:t>
            </a:r>
            <a:r>
              <a:rPr lang="fr-FR" dirty="0"/>
              <a:t>. </a:t>
            </a:r>
            <a:r>
              <a:rPr lang="fr-FR" dirty="0" smtClean="0"/>
              <a:t>Leclair</a:t>
            </a:r>
            <a:r>
              <a:rPr lang="fr-FR" baseline="30000" dirty="0" smtClean="0"/>
              <a:t>2</a:t>
            </a:r>
            <a:r>
              <a:rPr lang="fr-FR" dirty="0" smtClean="0"/>
              <a:t>, </a:t>
            </a:r>
            <a:r>
              <a:rPr lang="fr-FR" dirty="0"/>
              <a:t>F. </a:t>
            </a:r>
            <a:r>
              <a:rPr lang="fr-FR" dirty="0" smtClean="0"/>
              <a:t>Denimal</a:t>
            </a:r>
            <a:r>
              <a:rPr lang="fr-FR" baseline="30000" dirty="0"/>
              <a:t>1</a:t>
            </a:r>
            <a:r>
              <a:rPr lang="fr-FR" dirty="0" smtClean="0"/>
              <a:t>, </a:t>
            </a:r>
            <a:r>
              <a:rPr lang="fr-FR" dirty="0"/>
              <a:t>B. de </a:t>
            </a:r>
            <a:r>
              <a:rPr lang="fr-FR" dirty="0" smtClean="0"/>
              <a:t>Kerviler</a:t>
            </a:r>
            <a:r>
              <a:rPr lang="fr-FR" baseline="30000" dirty="0"/>
              <a:t>1</a:t>
            </a:r>
            <a:r>
              <a:rPr lang="fr-FR" dirty="0" smtClean="0"/>
              <a:t>, </a:t>
            </a:r>
            <a:r>
              <a:rPr lang="fr-FR" dirty="0"/>
              <a:t>M. </a:t>
            </a:r>
            <a:r>
              <a:rPr lang="fr-FR" dirty="0" smtClean="0"/>
              <a:t>Comy</a:t>
            </a:r>
            <a:r>
              <a:rPr lang="fr-FR" baseline="30000" dirty="0"/>
              <a:t>1</a:t>
            </a:r>
            <a:endParaRPr lang="fr-FR" dirty="0"/>
          </a:p>
          <a:p>
            <a:pPr marL="228600" indent="-228600">
              <a:buAutoNum type="arabicPeriod"/>
            </a:pPr>
            <a:r>
              <a:rPr lang="fr-FR" sz="1200" dirty="0" smtClean="0"/>
              <a:t>Service </a:t>
            </a:r>
            <a:r>
              <a:rPr lang="fr-FR" sz="1200" dirty="0"/>
              <a:t>de Chirurgie Digestive </a:t>
            </a:r>
          </a:p>
          <a:p>
            <a:pPr marL="228600" indent="-228600">
              <a:buAutoNum type="arabicPeriod"/>
            </a:pPr>
            <a:r>
              <a:rPr lang="fr-FR" sz="1200" dirty="0" smtClean="0"/>
              <a:t>Laboratoire d’Anatomopathologie</a:t>
            </a:r>
          </a:p>
          <a:p>
            <a:r>
              <a:rPr lang="fr-FR" sz="1200" dirty="0" smtClean="0"/>
              <a:t>CHD Vendée – Les </a:t>
            </a:r>
            <a:r>
              <a:rPr lang="fr-FR" sz="1200" dirty="0" err="1" smtClean="0"/>
              <a:t>Oudairies</a:t>
            </a:r>
            <a:r>
              <a:rPr lang="fr-FR" sz="1200" dirty="0" smtClean="0"/>
              <a:t>  </a:t>
            </a:r>
            <a:r>
              <a:rPr lang="fr-FR" sz="1200" dirty="0"/>
              <a:t>– </a:t>
            </a:r>
            <a:r>
              <a:rPr lang="fr-FR" sz="1200" dirty="0" smtClean="0"/>
              <a:t> 85000 La </a:t>
            </a:r>
            <a:r>
              <a:rPr lang="fr-FR" sz="1200" dirty="0"/>
              <a:t>Roche-sur-Yon</a:t>
            </a:r>
          </a:p>
        </p:txBody>
      </p:sp>
      <p:sp>
        <p:nvSpPr>
          <p:cNvPr id="9" name="ZoneTexte 8"/>
          <p:cNvSpPr txBox="1"/>
          <p:nvPr/>
        </p:nvSpPr>
        <p:spPr>
          <a:xfrm>
            <a:off x="228218" y="6669024"/>
            <a:ext cx="6430678" cy="2308324"/>
          </a:xfrm>
          <a:prstGeom prst="rect">
            <a:avLst/>
          </a:prstGeom>
          <a:noFill/>
        </p:spPr>
        <p:txBody>
          <a:bodyPr wrap="square" rtlCol="0">
            <a:spAutoFit/>
          </a:bodyPr>
          <a:lstStyle/>
          <a:p>
            <a:pPr algn="ctr"/>
            <a:r>
              <a:rPr lang="fr-FR" b="1" dirty="0" smtClean="0">
                <a:solidFill>
                  <a:schemeClr val="bg1"/>
                </a:solidFill>
              </a:rPr>
              <a:t>Patients et méthodes</a:t>
            </a:r>
          </a:p>
          <a:p>
            <a:pPr algn="ctr"/>
            <a:endParaRPr lang="fr-FR" sz="1000" b="1" dirty="0" smtClean="0"/>
          </a:p>
          <a:p>
            <a:pPr algn="just"/>
            <a:r>
              <a:rPr lang="fr-FR" sz="1600" dirty="0" smtClean="0"/>
              <a:t>Tous les dossiers des patients opérés d’une exérèse d’un sinus </a:t>
            </a:r>
            <a:r>
              <a:rPr lang="fr-FR" sz="1600" dirty="0" err="1" smtClean="0"/>
              <a:t>pilonidal</a:t>
            </a:r>
            <a:r>
              <a:rPr lang="fr-FR" sz="1600" dirty="0" smtClean="0"/>
              <a:t> entre le 1</a:t>
            </a:r>
            <a:r>
              <a:rPr lang="fr-FR" sz="1600" baseline="30000" dirty="0" smtClean="0"/>
              <a:t>er</a:t>
            </a:r>
            <a:r>
              <a:rPr lang="fr-FR" sz="1600" dirty="0" smtClean="0"/>
              <a:t> janvier 2006 et le 31 décembre 2014 ont été repris en relevant les données anthropométriques, histologiques (lésion bénigne ou maligne, taille de la résection et qualité des marges de résection) et la durée de cicatrisation.</a:t>
            </a:r>
          </a:p>
          <a:p>
            <a:pPr algn="just"/>
            <a:r>
              <a:rPr lang="fr-FR" sz="1600" dirty="0" smtClean="0"/>
              <a:t>L’ensemble des sinus ont fait l’objet d’une résection sans fermeture en vue d’une cicatrisation dirigée.</a:t>
            </a:r>
            <a:endParaRPr lang="fr-FR" sz="1600" dirty="0"/>
          </a:p>
        </p:txBody>
      </p:sp>
      <p:pic>
        <p:nvPicPr>
          <p:cNvPr id="11" name="Imag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6981" y="9222797"/>
            <a:ext cx="1450848" cy="1934464"/>
          </a:xfrm>
          <a:prstGeom prst="rect">
            <a:avLst/>
          </a:prstGeom>
        </p:spPr>
      </p:pic>
      <p:pic>
        <p:nvPicPr>
          <p:cNvPr id="12" name="Imag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917192" y="9222797"/>
            <a:ext cx="1450848" cy="1934464"/>
          </a:xfrm>
          <a:prstGeom prst="rect">
            <a:avLst/>
          </a:prstGeom>
        </p:spPr>
      </p:pic>
      <p:pic>
        <p:nvPicPr>
          <p:cNvPr id="14" name="Image 13"/>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77538" y="9222797"/>
            <a:ext cx="1450848" cy="1934464"/>
          </a:xfrm>
          <a:prstGeom prst="rect">
            <a:avLst/>
          </a:prstGeom>
        </p:spPr>
      </p:pic>
      <p:pic>
        <p:nvPicPr>
          <p:cNvPr id="15" name="Image 1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5400000">
            <a:off x="5007890" y="9468949"/>
            <a:ext cx="1934464" cy="1442160"/>
          </a:xfrm>
          <a:prstGeom prst="rect">
            <a:avLst/>
          </a:prstGeom>
        </p:spPr>
      </p:pic>
      <p:sp>
        <p:nvSpPr>
          <p:cNvPr id="2" name="ZoneTexte 1"/>
          <p:cNvSpPr txBox="1"/>
          <p:nvPr/>
        </p:nvSpPr>
        <p:spPr>
          <a:xfrm>
            <a:off x="285749" y="1560576"/>
            <a:ext cx="6373149" cy="1200329"/>
          </a:xfrm>
          <a:prstGeom prst="rect">
            <a:avLst/>
          </a:prstGeom>
          <a:noFill/>
        </p:spPr>
        <p:txBody>
          <a:bodyPr wrap="square" rtlCol="0">
            <a:spAutoFit/>
          </a:bodyPr>
          <a:lstStyle/>
          <a:p>
            <a:pPr algn="ctr"/>
            <a:r>
              <a:rPr lang="fr-FR" sz="2400" b="1" dirty="0">
                <a:solidFill>
                  <a:schemeClr val="bg1"/>
                </a:solidFill>
              </a:rPr>
              <a:t>L’analyse histologique du sinus </a:t>
            </a:r>
            <a:r>
              <a:rPr lang="fr-FR" sz="2400" b="1" dirty="0" err="1" smtClean="0">
                <a:solidFill>
                  <a:schemeClr val="bg1"/>
                </a:solidFill>
              </a:rPr>
              <a:t>pilonidal</a:t>
            </a:r>
            <a:endParaRPr lang="fr-FR" sz="2400" b="1" dirty="0">
              <a:solidFill>
                <a:schemeClr val="bg1"/>
              </a:solidFill>
            </a:endParaRPr>
          </a:p>
          <a:p>
            <a:pPr algn="ctr"/>
            <a:r>
              <a:rPr lang="fr-FR" sz="2400" b="1" dirty="0" smtClean="0">
                <a:solidFill>
                  <a:schemeClr val="bg1"/>
                </a:solidFill>
              </a:rPr>
              <a:t>a-t-elle </a:t>
            </a:r>
            <a:r>
              <a:rPr lang="fr-FR" sz="2400" b="1" dirty="0">
                <a:solidFill>
                  <a:schemeClr val="bg1"/>
                </a:solidFill>
              </a:rPr>
              <a:t>un intérêt </a:t>
            </a:r>
            <a:r>
              <a:rPr lang="fr-FR" sz="2400" b="1" dirty="0" smtClean="0">
                <a:solidFill>
                  <a:schemeClr val="bg1"/>
                </a:solidFill>
              </a:rPr>
              <a:t>?</a:t>
            </a:r>
          </a:p>
          <a:p>
            <a:pPr algn="ctr"/>
            <a:r>
              <a:rPr lang="fr-FR" sz="2400" b="1" dirty="0" smtClean="0">
                <a:solidFill>
                  <a:schemeClr val="bg1"/>
                </a:solidFill>
              </a:rPr>
              <a:t>Analyse de </a:t>
            </a:r>
            <a:r>
              <a:rPr lang="fr-FR" sz="2400" b="1" dirty="0">
                <a:solidFill>
                  <a:schemeClr val="bg1"/>
                </a:solidFill>
              </a:rPr>
              <a:t>731 </a:t>
            </a:r>
            <a:r>
              <a:rPr lang="fr-FR" sz="2400" b="1" dirty="0" smtClean="0">
                <a:solidFill>
                  <a:schemeClr val="bg1"/>
                </a:solidFill>
              </a:rPr>
              <a:t>exérèses.</a:t>
            </a:r>
          </a:p>
        </p:txBody>
      </p:sp>
    </p:spTree>
    <p:extLst>
      <p:ext uri="{BB962C8B-B14F-4D97-AF65-F5344CB8AC3E}">
        <p14:creationId xmlns:p14="http://schemas.microsoft.com/office/powerpoint/2010/main" val="25980013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à coins arrondis 17"/>
          <p:cNvSpPr/>
          <p:nvPr/>
        </p:nvSpPr>
        <p:spPr>
          <a:xfrm>
            <a:off x="228218" y="4523231"/>
            <a:ext cx="6430678" cy="4681729"/>
          </a:xfrm>
          <a:prstGeom prst="roundRect">
            <a:avLst/>
          </a:prstGeom>
          <a:no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228218" y="9710928"/>
            <a:ext cx="6430678" cy="1559254"/>
          </a:xfrm>
          <a:prstGeom prst="roundRect">
            <a:avLst/>
          </a:prstGeom>
          <a:no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Rectangle à coins arrondis 13"/>
          <p:cNvSpPr/>
          <p:nvPr/>
        </p:nvSpPr>
        <p:spPr>
          <a:xfrm>
            <a:off x="1414272" y="4328159"/>
            <a:ext cx="4157472" cy="39014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285749" y="4340351"/>
            <a:ext cx="6373148" cy="1508105"/>
          </a:xfrm>
          <a:prstGeom prst="rect">
            <a:avLst/>
          </a:prstGeom>
          <a:noFill/>
        </p:spPr>
        <p:txBody>
          <a:bodyPr wrap="square" rtlCol="0">
            <a:spAutoFit/>
          </a:bodyPr>
          <a:lstStyle/>
          <a:p>
            <a:pPr algn="ctr"/>
            <a:r>
              <a:rPr lang="fr-FR" b="1" dirty="0" smtClean="0">
                <a:solidFill>
                  <a:schemeClr val="bg1"/>
                </a:solidFill>
              </a:rPr>
              <a:t>Résultats</a:t>
            </a:r>
          </a:p>
          <a:p>
            <a:pPr algn="ctr"/>
            <a:endParaRPr lang="fr-FR" sz="1000" b="1" dirty="0" smtClean="0"/>
          </a:p>
          <a:p>
            <a:pPr algn="ctr"/>
            <a:r>
              <a:rPr lang="fr-FR" sz="1600" dirty="0" smtClean="0"/>
              <a:t>731 patients ont été étudiés (2/3 d’hommes). L'âge moyen était de 24 ans.</a:t>
            </a:r>
          </a:p>
          <a:p>
            <a:pPr algn="ctr"/>
            <a:r>
              <a:rPr lang="fr-FR" sz="1600" dirty="0" smtClean="0"/>
              <a:t>Aucune lésion maligne n’a été retrouvée à l'analyse histologique.</a:t>
            </a:r>
          </a:p>
          <a:p>
            <a:pPr algn="ctr"/>
            <a:r>
              <a:rPr lang="fr-FR" sz="1600" dirty="0" smtClean="0"/>
              <a:t>Le taux de récidive, l’IMC, la taille du sinus et la durée de la cicatrisation ont été comparés par rapport à la qualité de la résection (Cf. tableau).</a:t>
            </a:r>
            <a:endParaRPr lang="fr-FR" sz="1600" dirty="0"/>
          </a:p>
        </p:txBody>
      </p:sp>
      <p:sp>
        <p:nvSpPr>
          <p:cNvPr id="17" name="Rectangle à coins arrondis 16"/>
          <p:cNvSpPr/>
          <p:nvPr/>
        </p:nvSpPr>
        <p:spPr>
          <a:xfrm>
            <a:off x="1408176" y="9528047"/>
            <a:ext cx="4157472" cy="39014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6858000" cy="1315966"/>
          </a:xfrm>
          <a:prstGeom prst="rect">
            <a:avLst/>
          </a:prstGeom>
        </p:spPr>
      </p:pic>
      <p:pic>
        <p:nvPicPr>
          <p:cNvPr id="8" name="Imag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0362" y="11157261"/>
            <a:ext cx="818535" cy="818535"/>
          </a:xfrm>
          <a:prstGeom prst="rect">
            <a:avLst/>
          </a:prstGeom>
        </p:spPr>
      </p:pic>
      <p:pic>
        <p:nvPicPr>
          <p:cNvPr id="1026" name="Picture 2" descr="register-ic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0"/>
            <a:ext cx="285750" cy="28575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8218" y="2821864"/>
            <a:ext cx="894351" cy="1420951"/>
          </a:xfrm>
          <a:prstGeom prst="rect">
            <a:avLst/>
          </a:prstGeom>
        </p:spPr>
      </p:pic>
      <p:sp>
        <p:nvSpPr>
          <p:cNvPr id="5" name="ZoneTexte 4"/>
          <p:cNvSpPr txBox="1"/>
          <p:nvPr/>
        </p:nvSpPr>
        <p:spPr>
          <a:xfrm>
            <a:off x="1292352" y="2932305"/>
            <a:ext cx="5509156" cy="1200329"/>
          </a:xfrm>
          <a:prstGeom prst="rect">
            <a:avLst/>
          </a:prstGeom>
          <a:noFill/>
        </p:spPr>
        <p:txBody>
          <a:bodyPr wrap="square" rtlCol="0">
            <a:spAutoFit/>
          </a:bodyPr>
          <a:lstStyle/>
          <a:p>
            <a:r>
              <a:rPr lang="fr-FR" dirty="0"/>
              <a:t>M. H. </a:t>
            </a:r>
            <a:r>
              <a:rPr lang="fr-FR" dirty="0" smtClean="0"/>
              <a:t>Jean</a:t>
            </a:r>
            <a:r>
              <a:rPr lang="fr-FR" baseline="30000" dirty="0" smtClean="0"/>
              <a:t>1</a:t>
            </a:r>
            <a:r>
              <a:rPr lang="fr-FR" dirty="0" smtClean="0"/>
              <a:t>, </a:t>
            </a:r>
            <a:r>
              <a:rPr lang="fr-FR" dirty="0"/>
              <a:t>E. </a:t>
            </a:r>
            <a:r>
              <a:rPr lang="fr-FR" dirty="0" smtClean="0"/>
              <a:t>Abet</a:t>
            </a:r>
            <a:r>
              <a:rPr lang="fr-FR" baseline="30000" dirty="0"/>
              <a:t>1</a:t>
            </a:r>
            <a:r>
              <a:rPr lang="fr-FR" dirty="0" smtClean="0"/>
              <a:t>, </a:t>
            </a:r>
            <a:r>
              <a:rPr lang="fr-FR" dirty="0"/>
              <a:t>G. </a:t>
            </a:r>
            <a:r>
              <a:rPr lang="fr-FR" dirty="0" smtClean="0"/>
              <a:t>Boulanger</a:t>
            </a:r>
            <a:r>
              <a:rPr lang="fr-FR" baseline="30000" dirty="0"/>
              <a:t>1</a:t>
            </a:r>
            <a:r>
              <a:rPr lang="fr-FR" dirty="0" smtClean="0"/>
              <a:t>, </a:t>
            </a:r>
            <a:r>
              <a:rPr lang="fr-FR" dirty="0"/>
              <a:t>A. G. </a:t>
            </a:r>
            <a:r>
              <a:rPr lang="fr-FR" dirty="0" smtClean="0"/>
              <a:t>Brau-Weber</a:t>
            </a:r>
            <a:r>
              <a:rPr lang="fr-FR" baseline="30000" dirty="0"/>
              <a:t>1</a:t>
            </a:r>
            <a:r>
              <a:rPr lang="fr-FR" dirty="0" smtClean="0"/>
              <a:t>,</a:t>
            </a:r>
          </a:p>
          <a:p>
            <a:r>
              <a:rPr lang="fr-FR" dirty="0" smtClean="0"/>
              <a:t>F</a:t>
            </a:r>
            <a:r>
              <a:rPr lang="fr-FR" dirty="0"/>
              <a:t>. </a:t>
            </a:r>
            <a:r>
              <a:rPr lang="fr-FR" dirty="0" smtClean="0"/>
              <a:t>Leclair</a:t>
            </a:r>
            <a:r>
              <a:rPr lang="fr-FR" baseline="30000" dirty="0" smtClean="0"/>
              <a:t>2</a:t>
            </a:r>
            <a:r>
              <a:rPr lang="fr-FR" dirty="0" smtClean="0"/>
              <a:t>, </a:t>
            </a:r>
            <a:r>
              <a:rPr lang="fr-FR" dirty="0"/>
              <a:t>F. </a:t>
            </a:r>
            <a:r>
              <a:rPr lang="fr-FR" dirty="0" smtClean="0"/>
              <a:t>Denimal</a:t>
            </a:r>
            <a:r>
              <a:rPr lang="fr-FR" baseline="30000" dirty="0"/>
              <a:t>1</a:t>
            </a:r>
            <a:r>
              <a:rPr lang="fr-FR" dirty="0" smtClean="0"/>
              <a:t>, </a:t>
            </a:r>
            <a:r>
              <a:rPr lang="fr-FR" dirty="0"/>
              <a:t>B. de </a:t>
            </a:r>
            <a:r>
              <a:rPr lang="fr-FR" dirty="0" smtClean="0"/>
              <a:t>Kerviler</a:t>
            </a:r>
            <a:r>
              <a:rPr lang="fr-FR" baseline="30000" dirty="0"/>
              <a:t>1</a:t>
            </a:r>
            <a:r>
              <a:rPr lang="fr-FR" dirty="0" smtClean="0"/>
              <a:t>, </a:t>
            </a:r>
            <a:r>
              <a:rPr lang="fr-FR" dirty="0"/>
              <a:t>M. </a:t>
            </a:r>
            <a:r>
              <a:rPr lang="fr-FR" dirty="0" smtClean="0"/>
              <a:t>Comy</a:t>
            </a:r>
            <a:r>
              <a:rPr lang="fr-FR" baseline="30000" dirty="0"/>
              <a:t>1</a:t>
            </a:r>
            <a:endParaRPr lang="fr-FR" dirty="0"/>
          </a:p>
          <a:p>
            <a:pPr marL="228600" indent="-228600">
              <a:buAutoNum type="arabicPeriod"/>
            </a:pPr>
            <a:r>
              <a:rPr lang="fr-FR" sz="1200" dirty="0" smtClean="0"/>
              <a:t>Service </a:t>
            </a:r>
            <a:r>
              <a:rPr lang="fr-FR" sz="1200" dirty="0"/>
              <a:t>de Chirurgie Digestive </a:t>
            </a:r>
          </a:p>
          <a:p>
            <a:pPr marL="228600" indent="-228600">
              <a:buAutoNum type="arabicPeriod"/>
            </a:pPr>
            <a:r>
              <a:rPr lang="fr-FR" sz="1200" dirty="0" smtClean="0"/>
              <a:t>Laboratoire d’Anatomopathologie</a:t>
            </a:r>
          </a:p>
          <a:p>
            <a:r>
              <a:rPr lang="fr-FR" sz="1200" dirty="0" smtClean="0"/>
              <a:t>CHD Vendée – Les </a:t>
            </a:r>
            <a:r>
              <a:rPr lang="fr-FR" sz="1200" dirty="0" err="1" smtClean="0"/>
              <a:t>Oudairies</a:t>
            </a:r>
            <a:r>
              <a:rPr lang="fr-FR" sz="1200" dirty="0" smtClean="0"/>
              <a:t>  </a:t>
            </a:r>
            <a:r>
              <a:rPr lang="fr-FR" sz="1200" dirty="0"/>
              <a:t>– </a:t>
            </a:r>
            <a:r>
              <a:rPr lang="fr-FR" sz="1200" dirty="0" smtClean="0"/>
              <a:t> 85000 La </a:t>
            </a:r>
            <a:r>
              <a:rPr lang="fr-FR" sz="1200" dirty="0"/>
              <a:t>Roche-sur-Yon</a:t>
            </a:r>
          </a:p>
        </p:txBody>
      </p:sp>
      <p:graphicFrame>
        <p:nvGraphicFramePr>
          <p:cNvPr id="11" name="Tableau 10"/>
          <p:cNvGraphicFramePr>
            <a:graphicFrameLocks noGrp="1"/>
          </p:cNvGraphicFramePr>
          <p:nvPr>
            <p:extLst>
              <p:ext uri="{D42A27DB-BD31-4B8C-83A1-F6EECF244321}">
                <p14:modId xmlns:p14="http://schemas.microsoft.com/office/powerpoint/2010/main" val="4093742381"/>
              </p:ext>
            </p:extLst>
          </p:nvPr>
        </p:nvGraphicFramePr>
        <p:xfrm>
          <a:off x="842153" y="5927407"/>
          <a:ext cx="5127059" cy="3155632"/>
        </p:xfrm>
        <a:graphic>
          <a:graphicData uri="http://schemas.openxmlformats.org/drawingml/2006/table">
            <a:tbl>
              <a:tblPr firstRow="1" firstCol="1" bandRow="1">
                <a:tableStyleId>{5C22544A-7EE6-4342-B048-85BDC9FD1C3A}</a:tableStyleId>
              </a:tblPr>
              <a:tblGrid>
                <a:gridCol w="854510"/>
                <a:gridCol w="658362"/>
                <a:gridCol w="1062996"/>
                <a:gridCol w="956697"/>
                <a:gridCol w="1017439"/>
                <a:gridCol w="577055"/>
              </a:tblGrid>
              <a:tr h="700871">
                <a:tc>
                  <a:txBody>
                    <a:bodyPr/>
                    <a:lstStyle/>
                    <a:p>
                      <a:pPr algn="ctr">
                        <a:lnSpc>
                          <a:spcPct val="115000"/>
                        </a:lnSpc>
                        <a:spcAft>
                          <a:spcPts val="1000"/>
                        </a:spcAft>
                      </a:pPr>
                      <a:r>
                        <a:rPr lang="fr-FR" sz="1100" dirty="0">
                          <a:effectLst/>
                        </a:rPr>
                        <a:t> </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Global</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Résection incomplète</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Résection complète</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Résection non précisée</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p</a:t>
                      </a:r>
                      <a:endParaRPr lang="fr-FR" sz="1100" dirty="0">
                        <a:effectLst/>
                        <a:latin typeface="Calibri"/>
                        <a:ea typeface="Calibri"/>
                        <a:cs typeface="Times New Roman"/>
                      </a:endParaRPr>
                    </a:p>
                  </a:txBody>
                  <a:tcPr marL="68580" marR="68580" marT="0" marB="0" anchor="ctr"/>
                </a:tc>
              </a:tr>
              <a:tr h="397732">
                <a:tc>
                  <a:txBody>
                    <a:bodyPr/>
                    <a:lstStyle/>
                    <a:p>
                      <a:pPr algn="ctr">
                        <a:lnSpc>
                          <a:spcPct val="115000"/>
                        </a:lnSpc>
                        <a:spcAft>
                          <a:spcPts val="1000"/>
                        </a:spcAft>
                      </a:pPr>
                      <a:r>
                        <a:rPr lang="fr-FR" sz="1100">
                          <a:effectLst/>
                        </a:rPr>
                        <a:t>N</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731</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38</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285</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408</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 </a:t>
                      </a:r>
                      <a:endParaRPr lang="fr-FR" sz="1100">
                        <a:effectLst/>
                        <a:latin typeface="Calibri"/>
                        <a:ea typeface="Calibri"/>
                        <a:cs typeface="Times New Roman"/>
                      </a:endParaRPr>
                    </a:p>
                  </a:txBody>
                  <a:tcPr marL="68580" marR="68580" marT="0" marB="0" anchor="ctr"/>
                </a:tc>
              </a:tr>
              <a:tr h="397732">
                <a:tc>
                  <a:txBody>
                    <a:bodyPr/>
                    <a:lstStyle/>
                    <a:p>
                      <a:pPr algn="ctr">
                        <a:lnSpc>
                          <a:spcPct val="115000"/>
                        </a:lnSpc>
                        <a:spcAft>
                          <a:spcPts val="1000"/>
                        </a:spcAft>
                      </a:pPr>
                      <a:r>
                        <a:rPr lang="fr-FR" sz="1100">
                          <a:effectLst/>
                        </a:rPr>
                        <a:t>Récidive (%)</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7</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9,8</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37,2</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53</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NS</a:t>
                      </a:r>
                      <a:endParaRPr lang="fr-FR" sz="1100">
                        <a:effectLst/>
                        <a:latin typeface="Calibri"/>
                        <a:ea typeface="Calibri"/>
                        <a:cs typeface="Times New Roman"/>
                      </a:endParaRPr>
                    </a:p>
                  </a:txBody>
                  <a:tcPr marL="68580" marR="68580" marT="0" marB="0" anchor="ctr"/>
                </a:tc>
              </a:tr>
              <a:tr h="420521">
                <a:tc>
                  <a:txBody>
                    <a:bodyPr/>
                    <a:lstStyle/>
                    <a:p>
                      <a:pPr algn="ctr">
                        <a:lnSpc>
                          <a:spcPct val="115000"/>
                        </a:lnSpc>
                        <a:spcAft>
                          <a:spcPts val="1000"/>
                        </a:spcAft>
                      </a:pPr>
                      <a:r>
                        <a:rPr lang="fr-FR" sz="1100">
                          <a:effectLst/>
                        </a:rPr>
                        <a:t>IMC (kg/m²)</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24,2</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23,7</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23,5</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24,5</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NS</a:t>
                      </a:r>
                      <a:endParaRPr lang="fr-FR" sz="1100" dirty="0">
                        <a:effectLst/>
                        <a:latin typeface="Calibri"/>
                        <a:ea typeface="Calibri"/>
                        <a:cs typeface="Times New Roman"/>
                      </a:endParaRPr>
                    </a:p>
                  </a:txBody>
                  <a:tcPr marL="68580" marR="68580" marT="0" marB="0" anchor="ctr"/>
                </a:tc>
              </a:tr>
              <a:tr h="397732">
                <a:tc>
                  <a:txBody>
                    <a:bodyPr/>
                    <a:lstStyle/>
                    <a:p>
                      <a:pPr algn="ctr">
                        <a:lnSpc>
                          <a:spcPct val="115000"/>
                        </a:lnSpc>
                        <a:spcAft>
                          <a:spcPts val="1000"/>
                        </a:spcAft>
                      </a:pPr>
                      <a:r>
                        <a:rPr lang="fr-FR" sz="1100" dirty="0">
                          <a:effectLst/>
                        </a:rPr>
                        <a:t>Taille (cm)</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4,02</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3,8</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4</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3,8</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NS</a:t>
                      </a:r>
                      <a:endParaRPr lang="fr-FR" sz="1100" dirty="0">
                        <a:effectLst/>
                        <a:latin typeface="Calibri"/>
                        <a:ea typeface="Calibri"/>
                        <a:cs typeface="Times New Roman"/>
                      </a:endParaRPr>
                    </a:p>
                  </a:txBody>
                  <a:tcPr marL="68580" marR="68580" marT="0" marB="0" anchor="ctr"/>
                </a:tc>
              </a:tr>
              <a:tr h="841044">
                <a:tc>
                  <a:txBody>
                    <a:bodyPr/>
                    <a:lstStyle/>
                    <a:p>
                      <a:pPr algn="ctr">
                        <a:lnSpc>
                          <a:spcPct val="115000"/>
                        </a:lnSpc>
                        <a:spcAft>
                          <a:spcPts val="1000"/>
                        </a:spcAft>
                      </a:pPr>
                      <a:r>
                        <a:rPr lang="fr-FR" sz="1100" dirty="0">
                          <a:effectLst/>
                        </a:rPr>
                        <a:t>Durée médiane de cicatrisation (jours)</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61</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61</a:t>
                      </a:r>
                      <a:endParaRPr lang="fr-FR" sz="1100" dirty="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57</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a:effectLst/>
                        </a:rPr>
                        <a:t>62,5</a:t>
                      </a:r>
                      <a:endParaRPr lang="fr-FR" sz="1100">
                        <a:effectLst/>
                        <a:latin typeface="Calibri"/>
                        <a:ea typeface="Calibri"/>
                        <a:cs typeface="Times New Roman"/>
                      </a:endParaRPr>
                    </a:p>
                  </a:txBody>
                  <a:tcPr marL="68580" marR="68580" marT="0" marB="0" anchor="ctr"/>
                </a:tc>
                <a:tc>
                  <a:txBody>
                    <a:bodyPr/>
                    <a:lstStyle/>
                    <a:p>
                      <a:pPr algn="ctr">
                        <a:lnSpc>
                          <a:spcPct val="115000"/>
                        </a:lnSpc>
                        <a:spcAft>
                          <a:spcPts val="1000"/>
                        </a:spcAft>
                      </a:pPr>
                      <a:r>
                        <a:rPr lang="fr-FR" sz="1100" dirty="0">
                          <a:effectLst/>
                        </a:rPr>
                        <a:t>NS</a:t>
                      </a:r>
                      <a:endParaRPr lang="fr-FR" sz="1100" dirty="0">
                        <a:effectLst/>
                        <a:latin typeface="Calibri"/>
                        <a:ea typeface="Calibri"/>
                        <a:cs typeface="Times New Roman"/>
                      </a:endParaRPr>
                    </a:p>
                  </a:txBody>
                  <a:tcPr marL="68580" marR="68580" marT="0" marB="0" anchor="ctr"/>
                </a:tc>
              </a:tr>
            </a:tbl>
          </a:graphicData>
        </a:graphic>
      </p:graphicFrame>
      <p:sp>
        <p:nvSpPr>
          <p:cNvPr id="16" name="ZoneTexte 15"/>
          <p:cNvSpPr txBox="1"/>
          <p:nvPr/>
        </p:nvSpPr>
        <p:spPr>
          <a:xfrm>
            <a:off x="291845" y="9515855"/>
            <a:ext cx="6373148" cy="1754326"/>
          </a:xfrm>
          <a:prstGeom prst="rect">
            <a:avLst/>
          </a:prstGeom>
          <a:noFill/>
        </p:spPr>
        <p:txBody>
          <a:bodyPr wrap="square" rtlCol="0">
            <a:spAutoFit/>
          </a:bodyPr>
          <a:lstStyle/>
          <a:p>
            <a:pPr algn="ctr"/>
            <a:r>
              <a:rPr lang="fr-FR" b="1" dirty="0" smtClean="0">
                <a:solidFill>
                  <a:schemeClr val="bg1"/>
                </a:solidFill>
              </a:rPr>
              <a:t>Conclusion</a:t>
            </a:r>
          </a:p>
          <a:p>
            <a:pPr algn="ctr"/>
            <a:endParaRPr lang="fr-FR" sz="1000" b="1" dirty="0" smtClean="0"/>
          </a:p>
          <a:p>
            <a:pPr algn="ctr"/>
            <a:r>
              <a:rPr lang="fr-FR" sz="1600" dirty="0" smtClean="0"/>
              <a:t>L’analyse histologique systématique du sinus </a:t>
            </a:r>
            <a:r>
              <a:rPr lang="fr-FR" sz="1600" dirty="0" err="1" smtClean="0"/>
              <a:t>pilonidal</a:t>
            </a:r>
            <a:r>
              <a:rPr lang="fr-FR" sz="1600" dirty="0" smtClean="0"/>
              <a:t> ne semble pas indispensable. </a:t>
            </a:r>
          </a:p>
          <a:p>
            <a:pPr algn="ctr"/>
            <a:endParaRPr lang="fr-FR" sz="1200" dirty="0" smtClean="0"/>
          </a:p>
          <a:p>
            <a:pPr algn="ctr"/>
            <a:r>
              <a:rPr lang="fr-FR" sz="1600" dirty="0" smtClean="0"/>
              <a:t>Par contre l’aspect atypique du sinus, sa durée d’évolution et l’âge du patient supérieur à 50 ans justifient une analyse anatomopathologique. </a:t>
            </a:r>
            <a:endParaRPr lang="fr-FR" sz="1600" dirty="0"/>
          </a:p>
        </p:txBody>
      </p:sp>
      <p:sp>
        <p:nvSpPr>
          <p:cNvPr id="21" name="Rectangle à coins arrondis 20"/>
          <p:cNvSpPr/>
          <p:nvPr/>
        </p:nvSpPr>
        <p:spPr>
          <a:xfrm>
            <a:off x="273557" y="1560576"/>
            <a:ext cx="6373148" cy="12003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ZoneTexte 21"/>
          <p:cNvSpPr txBox="1"/>
          <p:nvPr/>
        </p:nvSpPr>
        <p:spPr>
          <a:xfrm>
            <a:off x="273557" y="1560576"/>
            <a:ext cx="6373149" cy="1200329"/>
          </a:xfrm>
          <a:prstGeom prst="rect">
            <a:avLst/>
          </a:prstGeom>
          <a:noFill/>
        </p:spPr>
        <p:txBody>
          <a:bodyPr wrap="square" rtlCol="0">
            <a:spAutoFit/>
          </a:bodyPr>
          <a:lstStyle/>
          <a:p>
            <a:pPr algn="ctr"/>
            <a:r>
              <a:rPr lang="fr-FR" sz="2400" b="1" dirty="0">
                <a:solidFill>
                  <a:schemeClr val="bg1"/>
                </a:solidFill>
              </a:rPr>
              <a:t>L’analyse histologique du sinus </a:t>
            </a:r>
            <a:r>
              <a:rPr lang="fr-FR" sz="2400" b="1" dirty="0" err="1" smtClean="0">
                <a:solidFill>
                  <a:schemeClr val="bg1"/>
                </a:solidFill>
              </a:rPr>
              <a:t>pilonidal</a:t>
            </a:r>
            <a:endParaRPr lang="fr-FR" sz="2400" b="1" dirty="0">
              <a:solidFill>
                <a:schemeClr val="bg1"/>
              </a:solidFill>
            </a:endParaRPr>
          </a:p>
          <a:p>
            <a:pPr algn="ctr"/>
            <a:r>
              <a:rPr lang="fr-FR" sz="2400" b="1" dirty="0" smtClean="0">
                <a:solidFill>
                  <a:schemeClr val="bg1"/>
                </a:solidFill>
              </a:rPr>
              <a:t>a-t-elle </a:t>
            </a:r>
            <a:r>
              <a:rPr lang="fr-FR" sz="2400" b="1" dirty="0">
                <a:solidFill>
                  <a:schemeClr val="bg1"/>
                </a:solidFill>
              </a:rPr>
              <a:t>un intérêt </a:t>
            </a:r>
            <a:r>
              <a:rPr lang="fr-FR" sz="2400" b="1" dirty="0" smtClean="0">
                <a:solidFill>
                  <a:schemeClr val="bg1"/>
                </a:solidFill>
              </a:rPr>
              <a:t>?</a:t>
            </a:r>
          </a:p>
          <a:p>
            <a:pPr algn="ctr"/>
            <a:r>
              <a:rPr lang="fr-FR" sz="2400" b="1" dirty="0" smtClean="0">
                <a:solidFill>
                  <a:schemeClr val="bg1"/>
                </a:solidFill>
              </a:rPr>
              <a:t>Analyse de </a:t>
            </a:r>
            <a:r>
              <a:rPr lang="fr-FR" sz="2400" b="1" dirty="0">
                <a:solidFill>
                  <a:schemeClr val="bg1"/>
                </a:solidFill>
              </a:rPr>
              <a:t>731 </a:t>
            </a:r>
            <a:r>
              <a:rPr lang="fr-FR" sz="2400" b="1" dirty="0" smtClean="0">
                <a:solidFill>
                  <a:schemeClr val="bg1"/>
                </a:solidFill>
              </a:rPr>
              <a:t>exérèses.</a:t>
            </a:r>
          </a:p>
        </p:txBody>
      </p:sp>
    </p:spTree>
    <p:extLst>
      <p:ext uri="{BB962C8B-B14F-4D97-AF65-F5344CB8AC3E}">
        <p14:creationId xmlns:p14="http://schemas.microsoft.com/office/powerpoint/2010/main" val="96620146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5165</TotalTime>
  <Words>387</Words>
  <Application>Microsoft Office PowerPoint</Application>
  <PresentationFormat>Personnalisé</PresentationFormat>
  <Paragraphs>70</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Olivier VERMANDER</dc:creator>
  <cp:lastModifiedBy>CHD Chd</cp:lastModifiedBy>
  <cp:revision>21</cp:revision>
  <dcterms:created xsi:type="dcterms:W3CDTF">2017-05-04T14:37:27Z</dcterms:created>
  <dcterms:modified xsi:type="dcterms:W3CDTF">2018-07-06T12:33:37Z</dcterms:modified>
</cp:coreProperties>
</file>